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igz64D/ts0FaFA8HlPEIEUv33O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d40be7f1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Robby</a:t>
            </a:r>
            <a:endParaRPr/>
          </a:p>
        </p:txBody>
      </p:sp>
      <p:sp>
        <p:nvSpPr>
          <p:cNvPr id="223" name="Google Shape;223;g11d40be7f1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d40be7f16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Robby</a:t>
            </a:r>
            <a:endParaRPr/>
          </a:p>
        </p:txBody>
      </p:sp>
      <p:sp>
        <p:nvSpPr>
          <p:cNvPr id="230" name="Google Shape;230;g11d40be7f16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d40be7f16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Robby</a:t>
            </a:r>
            <a:endParaRPr/>
          </a:p>
        </p:txBody>
      </p:sp>
      <p:sp>
        <p:nvSpPr>
          <p:cNvPr id="237" name="Google Shape;237;g11d40be7f16_0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Shez</a:t>
            </a:r>
            <a:endParaRPr/>
          </a:p>
        </p:txBody>
      </p:sp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Lycia</a:t>
            </a:r>
            <a:endParaRPr/>
          </a:p>
        </p:txBody>
      </p:sp>
      <p:sp>
        <p:nvSpPr>
          <p:cNvPr id="158" name="Google Shape;15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Lycia</a:t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Shez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tennis racket stuffs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d40be7f16_0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Lycia</a:t>
            </a:r>
            <a:endParaRPr/>
          </a:p>
        </p:txBody>
      </p:sp>
      <p:sp>
        <p:nvSpPr>
          <p:cNvPr id="181" name="Google Shape;181;g11d40be7f16_0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d40be7f16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Lycia</a:t>
            </a:r>
            <a:endParaRPr/>
          </a:p>
        </p:txBody>
      </p:sp>
      <p:sp>
        <p:nvSpPr>
          <p:cNvPr id="189" name="Google Shape;189;g11d40be7f16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d432500f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d432500f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Rajan</a:t>
            </a:r>
            <a:endParaRPr/>
          </a:p>
        </p:txBody>
      </p:sp>
      <p:sp>
        <p:nvSpPr>
          <p:cNvPr id="198" name="Google Shape;198;g11d432500f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d40be7f16_0_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Lycia</a:t>
            </a:r>
            <a:endParaRPr/>
          </a:p>
        </p:txBody>
      </p:sp>
      <p:sp>
        <p:nvSpPr>
          <p:cNvPr id="205" name="Google Shape;205;g11d40be7f16_0_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d40be7f16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Lycia</a:t>
            </a:r>
            <a:endParaRPr/>
          </a:p>
        </p:txBody>
      </p:sp>
      <p:sp>
        <p:nvSpPr>
          <p:cNvPr id="215" name="Google Shape;215;g11d40be7f16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y Title">
  <p:cSld name="Gray 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14" y="0"/>
            <a:ext cx="12186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1"/>
          <p:cNvSpPr txBox="1"/>
          <p:nvPr>
            <p:ph type="title"/>
          </p:nvPr>
        </p:nvSpPr>
        <p:spPr>
          <a:xfrm>
            <a:off x="838192" y="19010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8812191" y="6134583"/>
            <a:ext cx="2844479" cy="586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1"/>
          <p:cNvSpPr/>
          <p:nvPr/>
        </p:nvSpPr>
        <p:spPr>
          <a:xfrm>
            <a:off x="0" y="3634452"/>
            <a:ext cx="12192000" cy="17130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7462" y="4071529"/>
            <a:ext cx="6137077" cy="72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933" y="6230557"/>
            <a:ext cx="3063240" cy="39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5">
  <p:cSld name="Divider 5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0"/>
          <p:cNvPicPr preferRelativeResize="0"/>
          <p:nvPr/>
        </p:nvPicPr>
        <p:blipFill rotWithShape="1">
          <a:blip r:embed="rId2">
            <a:alphaModFix/>
          </a:blip>
          <a:srcRect b="0" l="18409" r="7950" t="56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0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0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6">
  <p:cSld name="Divider 6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1"/>
          <p:cNvPicPr preferRelativeResize="0"/>
          <p:nvPr/>
        </p:nvPicPr>
        <p:blipFill rotWithShape="1">
          <a:blip r:embed="rId2">
            <a:alphaModFix/>
          </a:blip>
          <a:srcRect b="0" l="12416" r="0" t="109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1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1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1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7">
  <p:cSld name="Divider 7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2"/>
          <p:cNvPicPr preferRelativeResize="0"/>
          <p:nvPr/>
        </p:nvPicPr>
        <p:blipFill rotWithShape="1">
          <a:blip r:embed="rId2">
            <a:alphaModFix/>
          </a:blip>
          <a:srcRect b="7028" l="5320" r="12313" t="0"/>
          <a:stretch/>
        </p:blipFill>
        <p:spPr>
          <a:xfrm>
            <a:off x="0" y="0"/>
            <a:ext cx="1219708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2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2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lmstrip content">
  <p:cSld name="filmstrip conte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3"/>
          <p:cNvSpPr txBox="1"/>
          <p:nvPr>
            <p:ph idx="1" type="body"/>
          </p:nvPr>
        </p:nvSpPr>
        <p:spPr>
          <a:xfrm>
            <a:off x="838200" y="4602164"/>
            <a:ext cx="10515600" cy="1067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3"/>
          <p:cNvSpPr/>
          <p:nvPr>
            <p:ph idx="2" type="pic"/>
          </p:nvPr>
        </p:nvSpPr>
        <p:spPr>
          <a:xfrm>
            <a:off x="4232910" y="2872105"/>
            <a:ext cx="3726180" cy="150495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33"/>
          <p:cNvSpPr txBox="1"/>
          <p:nvPr>
            <p:ph idx="3" type="body"/>
          </p:nvPr>
        </p:nvSpPr>
        <p:spPr>
          <a:xfrm>
            <a:off x="838200" y="1472884"/>
            <a:ext cx="10515600" cy="1067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3"/>
          <p:cNvSpPr/>
          <p:nvPr>
            <p:ph idx="4" type="pic"/>
          </p:nvPr>
        </p:nvSpPr>
        <p:spPr>
          <a:xfrm>
            <a:off x="304801" y="2872105"/>
            <a:ext cx="3726180" cy="150495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3"/>
          <p:cNvSpPr/>
          <p:nvPr>
            <p:ph idx="5" type="pic"/>
          </p:nvPr>
        </p:nvSpPr>
        <p:spPr>
          <a:xfrm>
            <a:off x="8128001" y="2872105"/>
            <a:ext cx="3726180" cy="150495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33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33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33"/>
          <p:cNvSpPr txBox="1"/>
          <p:nvPr>
            <p:ph idx="6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Sidebar ">
  <p:cSld name="Video Sidebar 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4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4"/>
          <p:cNvSpPr txBox="1"/>
          <p:nvPr>
            <p:ph idx="1" type="body"/>
          </p:nvPr>
        </p:nvSpPr>
        <p:spPr>
          <a:xfrm>
            <a:off x="838202" y="1462723"/>
            <a:ext cx="4119879" cy="412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4"/>
          <p:cNvSpPr/>
          <p:nvPr>
            <p:ph idx="2" type="media"/>
          </p:nvPr>
        </p:nvSpPr>
        <p:spPr>
          <a:xfrm>
            <a:off x="5174827" y="2133600"/>
            <a:ext cx="6583680" cy="2753313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34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34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34"/>
          <p:cNvSpPr txBox="1"/>
          <p:nvPr>
            <p:ph idx="3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Feature ">
  <p:cSld name="Video Feature 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5"/>
          <p:cNvSpPr txBox="1"/>
          <p:nvPr>
            <p:ph idx="1" type="body"/>
          </p:nvPr>
        </p:nvSpPr>
        <p:spPr>
          <a:xfrm>
            <a:off x="838202" y="1462724"/>
            <a:ext cx="10515597" cy="498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35"/>
          <p:cNvSpPr/>
          <p:nvPr>
            <p:ph idx="2" type="media"/>
          </p:nvPr>
        </p:nvSpPr>
        <p:spPr>
          <a:xfrm>
            <a:off x="2103363" y="2604136"/>
            <a:ext cx="7985275" cy="3339464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35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5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35"/>
          <p:cNvSpPr txBox="1"/>
          <p:nvPr>
            <p:ph idx="3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an chart">
  <p:cSld name="span char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6"/>
          <p:cNvSpPr txBox="1"/>
          <p:nvPr>
            <p:ph idx="1" type="body"/>
          </p:nvPr>
        </p:nvSpPr>
        <p:spPr>
          <a:xfrm>
            <a:off x="838200" y="1462724"/>
            <a:ext cx="10515600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36"/>
          <p:cNvSpPr/>
          <p:nvPr>
            <p:ph idx="2" type="chart"/>
          </p:nvPr>
        </p:nvSpPr>
        <p:spPr>
          <a:xfrm>
            <a:off x="935568" y="3241041"/>
            <a:ext cx="10418233" cy="2783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36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36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36"/>
          <p:cNvSpPr txBox="1"/>
          <p:nvPr>
            <p:ph idx="3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hart">
  <p:cSld name="Sidebar Char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7"/>
          <p:cNvSpPr/>
          <p:nvPr>
            <p:ph idx="2" type="chart"/>
          </p:nvPr>
        </p:nvSpPr>
        <p:spPr>
          <a:xfrm>
            <a:off x="6108701" y="1447800"/>
            <a:ext cx="5448300" cy="4739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37"/>
          <p:cNvSpPr txBox="1"/>
          <p:nvPr>
            <p:ph idx="1" type="body"/>
          </p:nvPr>
        </p:nvSpPr>
        <p:spPr>
          <a:xfrm>
            <a:off x="838201" y="1447800"/>
            <a:ext cx="4823884" cy="4739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7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37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7"/>
          <p:cNvSpPr txBox="1"/>
          <p:nvPr>
            <p:ph idx="3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chart">
  <p:cSld name="Multichar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8"/>
          <p:cNvSpPr/>
          <p:nvPr>
            <p:ph idx="2" type="chart"/>
          </p:nvPr>
        </p:nvSpPr>
        <p:spPr>
          <a:xfrm>
            <a:off x="6461759" y="1447800"/>
            <a:ext cx="489204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38"/>
          <p:cNvSpPr txBox="1"/>
          <p:nvPr>
            <p:ph idx="1" type="body"/>
          </p:nvPr>
        </p:nvSpPr>
        <p:spPr>
          <a:xfrm>
            <a:off x="838200" y="1447800"/>
            <a:ext cx="489204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38"/>
          <p:cNvSpPr/>
          <p:nvPr>
            <p:ph idx="3" type="chart"/>
          </p:nvPr>
        </p:nvSpPr>
        <p:spPr>
          <a:xfrm>
            <a:off x="838201" y="3835399"/>
            <a:ext cx="489204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38"/>
          <p:cNvSpPr/>
          <p:nvPr>
            <p:ph idx="4" type="chart"/>
          </p:nvPr>
        </p:nvSpPr>
        <p:spPr>
          <a:xfrm>
            <a:off x="6461759" y="3835399"/>
            <a:ext cx="489204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38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38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38"/>
          <p:cNvSpPr txBox="1"/>
          <p:nvPr>
            <p:ph idx="5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 txBox="1"/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9"/>
          <p:cNvSpPr txBox="1"/>
          <p:nvPr>
            <p:ph idx="1" type="subTitle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3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3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3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Content">
  <p:cSld name="Bullet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" type="body"/>
          </p:nvPr>
        </p:nvSpPr>
        <p:spPr>
          <a:xfrm>
            <a:off x="838199" y="1447800"/>
            <a:ext cx="10515599" cy="4688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2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4">
  <p:cSld name="Divider 4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4"/>
          <p:cNvPicPr preferRelativeResize="0"/>
          <p:nvPr/>
        </p:nvPicPr>
        <p:blipFill rotWithShape="1">
          <a:blip r:embed="rId2">
            <a:alphaModFix/>
          </a:blip>
          <a:srcRect b="0" l="10177" r="7698" t="8161"/>
          <a:stretch/>
        </p:blipFill>
        <p:spPr>
          <a:xfrm>
            <a:off x="-11837" y="0"/>
            <a:ext cx="122038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4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4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age">
  <p:cSld name="Images Pag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" type="body"/>
          </p:nvPr>
        </p:nvSpPr>
        <p:spPr>
          <a:xfrm>
            <a:off x="838200" y="1463040"/>
            <a:ext cx="5975773" cy="166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3"/>
          <p:cNvSpPr/>
          <p:nvPr>
            <p:ph idx="2" type="pic"/>
          </p:nvPr>
        </p:nvSpPr>
        <p:spPr>
          <a:xfrm>
            <a:off x="838201" y="3373439"/>
            <a:ext cx="5975351" cy="2600325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" name="Google Shape;39;p23"/>
          <p:cNvSpPr/>
          <p:nvPr>
            <p:ph idx="3" type="pic"/>
          </p:nvPr>
        </p:nvSpPr>
        <p:spPr>
          <a:xfrm>
            <a:off x="7031567" y="1463040"/>
            <a:ext cx="4470400" cy="4510723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p23"/>
          <p:cNvSpPr txBox="1"/>
          <p:nvPr>
            <p:ph idx="12" type="sldNum"/>
          </p:nvPr>
        </p:nvSpPr>
        <p:spPr>
          <a:xfrm>
            <a:off x="10747899" y="6400741"/>
            <a:ext cx="629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3"/>
          <p:cNvSpPr txBox="1"/>
          <p:nvPr>
            <p:ph idx="10" type="dt"/>
          </p:nvPr>
        </p:nvSpPr>
        <p:spPr>
          <a:xfrm>
            <a:off x="7895167" y="64007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3"/>
          <p:cNvSpPr txBox="1"/>
          <p:nvPr>
            <p:ph idx="4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" type="body"/>
          </p:nvPr>
        </p:nvSpPr>
        <p:spPr>
          <a:xfrm>
            <a:off x="838200" y="1459865"/>
            <a:ext cx="10515600" cy="47155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lmstrip Title 1">
  <p:cSld name="Filmstrip Title 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/>
          <p:nvPr/>
        </p:nvSpPr>
        <p:spPr>
          <a:xfrm>
            <a:off x="4080558" y="3013628"/>
            <a:ext cx="123463" cy="1802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6"/>
          <p:cNvSpPr/>
          <p:nvPr/>
        </p:nvSpPr>
        <p:spPr>
          <a:xfrm>
            <a:off x="8158200" y="3013628"/>
            <a:ext cx="123463" cy="1802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6"/>
          <p:cNvSpPr/>
          <p:nvPr>
            <p:ph idx="2" type="pic"/>
          </p:nvPr>
        </p:nvSpPr>
        <p:spPr>
          <a:xfrm>
            <a:off x="8281662" y="3080684"/>
            <a:ext cx="3907423" cy="171926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26"/>
          <p:cNvSpPr/>
          <p:nvPr>
            <p:ph idx="3" type="pic"/>
          </p:nvPr>
        </p:nvSpPr>
        <p:spPr>
          <a:xfrm>
            <a:off x="1" y="3081338"/>
            <a:ext cx="4064000" cy="1719262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26"/>
          <p:cNvSpPr/>
          <p:nvPr>
            <p:ph idx="4" type="pic"/>
          </p:nvPr>
        </p:nvSpPr>
        <p:spPr>
          <a:xfrm>
            <a:off x="4220577" y="3080684"/>
            <a:ext cx="3937625" cy="1719262"/>
          </a:xfrm>
          <a:prstGeom prst="rect">
            <a:avLst/>
          </a:prstGeom>
          <a:noFill/>
          <a:ln>
            <a:noFill/>
          </a:ln>
        </p:spPr>
      </p:sp>
      <p:pic>
        <p:nvPicPr>
          <p:cNvPr id="55" name="Google Shape;5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14" y="990600"/>
            <a:ext cx="12186172" cy="209008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6"/>
          <p:cNvSpPr txBox="1"/>
          <p:nvPr>
            <p:ph type="title"/>
          </p:nvPr>
        </p:nvSpPr>
        <p:spPr>
          <a:xfrm>
            <a:off x="1099592" y="1427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1" type="ftr"/>
          </p:nvPr>
        </p:nvSpPr>
        <p:spPr>
          <a:xfrm>
            <a:off x="8791279" y="5597666"/>
            <a:ext cx="2844479" cy="586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8" name="Google Shape;5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14" y="0"/>
            <a:ext cx="12186172" cy="23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2394" y="5542918"/>
            <a:ext cx="898537" cy="641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divider 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7"/>
          <p:cNvPicPr preferRelativeResize="0"/>
          <p:nvPr/>
        </p:nvPicPr>
        <p:blipFill rotWithShape="1">
          <a:blip r:embed="rId2">
            <a:alphaModFix/>
          </a:blip>
          <a:srcRect b="-294" l="2207" r="9236" t="0"/>
          <a:stretch/>
        </p:blipFill>
        <p:spPr>
          <a:xfrm>
            <a:off x="0" y="0"/>
            <a:ext cx="12192000" cy="687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7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7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Divider 2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8"/>
          <p:cNvPicPr preferRelativeResize="0"/>
          <p:nvPr/>
        </p:nvPicPr>
        <p:blipFill rotWithShape="1">
          <a:blip r:embed="rId2">
            <a:alphaModFix/>
          </a:blip>
          <a:srcRect b="7393" l="7921" r="7081" t="9433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8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>
  <p:cSld name="Divider 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9"/>
          <p:cNvPicPr preferRelativeResize="0"/>
          <p:nvPr/>
        </p:nvPicPr>
        <p:blipFill rotWithShape="1">
          <a:blip r:embed="rId2">
            <a:alphaModFix/>
          </a:blip>
          <a:srcRect b="0" l="108" r="-24" t="0"/>
          <a:stretch/>
        </p:blipFill>
        <p:spPr>
          <a:xfrm>
            <a:off x="0" y="-1"/>
            <a:ext cx="12192000" cy="686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" y="2250440"/>
            <a:ext cx="12186172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9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/>
          <p:nvPr/>
        </p:nvSpPr>
        <p:spPr>
          <a:xfrm>
            <a:off x="-2915" y="5039340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9"/>
          <p:cNvSpPr/>
          <p:nvPr/>
        </p:nvSpPr>
        <p:spPr>
          <a:xfrm>
            <a:off x="0" y="2098032"/>
            <a:ext cx="12192000" cy="101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22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7.xml"/><Relationship Id="rId21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23" Type="http://schemas.openxmlformats.org/officeDocument/2006/relationships/theme" Target="../theme/theme2.xml"/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914" y="0"/>
            <a:ext cx="12186172" cy="23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14" y="6311899"/>
            <a:ext cx="12186172" cy="54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0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" type="body"/>
          </p:nvPr>
        </p:nvSpPr>
        <p:spPr>
          <a:xfrm>
            <a:off x="838200" y="1459865"/>
            <a:ext cx="10515600" cy="4715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0"/>
          <p:cNvSpPr txBox="1"/>
          <p:nvPr/>
        </p:nvSpPr>
        <p:spPr>
          <a:xfrm>
            <a:off x="10553331" y="6430539"/>
            <a:ext cx="297517" cy="386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933" y="6372321"/>
            <a:ext cx="3063240" cy="39494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anubop.github.io/tennis-sensor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eceseniordesign2022spring.ece.gatech.edu/sd22p36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/>
          <p:nvPr>
            <p:ph type="title"/>
          </p:nvPr>
        </p:nvSpPr>
        <p:spPr>
          <a:xfrm>
            <a:off x="659483" y="1384941"/>
            <a:ext cx="1087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Smart Tennis Racquet Design Review</a:t>
            </a:r>
            <a:endParaRPr/>
          </a:p>
        </p:txBody>
      </p:sp>
      <p:sp>
        <p:nvSpPr>
          <p:cNvPr id="154" name="Google Shape;154;p1"/>
          <p:cNvSpPr txBox="1"/>
          <p:nvPr>
            <p:ph idx="4294967295" type="subTitle"/>
          </p:nvPr>
        </p:nvSpPr>
        <p:spPr>
          <a:xfrm>
            <a:off x="1758156" y="2547845"/>
            <a:ext cx="8675688" cy="79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B21F"/>
              </a:buClr>
              <a:buSzPts val="2000"/>
              <a:buFont typeface="Noto Sans Symbols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Anubhav Agarwal, Shez Malik, Robert Nelson, Lycia Tran, Rajan Vivek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B21F"/>
              </a:buClr>
              <a:buSzPts val="2000"/>
              <a:buFont typeface="Noto Sans Symbols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Advisor: Dr. David Anderson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d40be7f16_0_0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User Interface</a:t>
            </a:r>
            <a:endParaRPr/>
          </a:p>
        </p:txBody>
      </p:sp>
      <p:sp>
        <p:nvSpPr>
          <p:cNvPr id="226" name="Google Shape;226;g11d40be7f16_0_0"/>
          <p:cNvSpPr txBox="1"/>
          <p:nvPr>
            <p:ph idx="1" type="body"/>
          </p:nvPr>
        </p:nvSpPr>
        <p:spPr>
          <a:xfrm>
            <a:off x="838200" y="1447800"/>
            <a:ext cx="10515600" cy="4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Initial user interface site is located at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https://anubop.github.io/tennis-sensor/</a:t>
            </a:r>
            <a:r>
              <a:rPr lang="en-US"/>
              <a:t>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Anubhav and Lycia have begun </a:t>
            </a:r>
            <a:r>
              <a:rPr lang="en-US"/>
              <a:t>development</a:t>
            </a:r>
            <a:r>
              <a:rPr lang="en-US"/>
              <a:t> on their user branches</a:t>
            </a:r>
            <a:endParaRPr/>
          </a:p>
          <a:p>
            <a:pPr indent="0" lvl="0" marL="152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27" name="Google Shape;227;g11d40be7f16_0_0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d40be7f16_0_152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Project Information Website</a:t>
            </a:r>
            <a:endParaRPr/>
          </a:p>
        </p:txBody>
      </p:sp>
      <p:sp>
        <p:nvSpPr>
          <p:cNvPr id="233" name="Google Shape;233;g11d40be7f16_0_152"/>
          <p:cNvSpPr txBox="1"/>
          <p:nvPr>
            <p:ph idx="1" type="body"/>
          </p:nvPr>
        </p:nvSpPr>
        <p:spPr>
          <a:xfrm>
            <a:off x="838200" y="1447800"/>
            <a:ext cx="10515600" cy="4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Initial information and presentation site is located at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http://eceseniordesign2022spring.ece.gatech.edu/sd22p36/</a:t>
            </a:r>
            <a:r>
              <a:rPr lang="en-US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Will update with presentations, technical reviews, etc.</a:t>
            </a:r>
            <a:endParaRPr/>
          </a:p>
          <a:p>
            <a:pPr indent="0" lvl="0" marL="152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4" name="Google Shape;234;g11d40be7f16_0_152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d40be7f16_0_146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Current Status</a:t>
            </a:r>
            <a:endParaRPr/>
          </a:p>
        </p:txBody>
      </p:sp>
      <p:sp>
        <p:nvSpPr>
          <p:cNvPr id="240" name="Google Shape;240;g11d40be7f16_0_146"/>
          <p:cNvSpPr txBox="1"/>
          <p:nvPr>
            <p:ph idx="1" type="body"/>
          </p:nvPr>
        </p:nvSpPr>
        <p:spPr>
          <a:xfrm>
            <a:off x="838200" y="1447800"/>
            <a:ext cx="10515600" cy="4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Data Logger still hasn’t arrived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Start anyways on new accelerometer integration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Record with a long USB cable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Help verify software infrastructure with higher sampling rate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Record new data once data logger comes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Project information and user interface sites have been created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Software goals achieved thus far via 2 layer neural network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Plan to collect shot speed data using radar gun and train new model</a:t>
            </a:r>
            <a:endParaRPr/>
          </a:p>
          <a:p>
            <a:pPr indent="0" lvl="0" marL="152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41" name="Google Shape;241;g11d40be7f16_0_146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 txBox="1"/>
          <p:nvPr>
            <p:ph type="title"/>
          </p:nvPr>
        </p:nvSpPr>
        <p:spPr>
          <a:xfrm>
            <a:off x="838200" y="3131186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161" name="Google Shape;161;p2"/>
          <p:cNvSpPr txBox="1"/>
          <p:nvPr>
            <p:ph idx="1" type="body"/>
          </p:nvPr>
        </p:nvSpPr>
        <p:spPr>
          <a:xfrm>
            <a:off x="838200" y="1357575"/>
            <a:ext cx="10515600" cy="47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Review of Project Description and Goals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Physical Product Design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Software Design Architecture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User Interface Architecture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Current Status</a:t>
            </a:r>
            <a:endParaRPr/>
          </a:p>
        </p:txBody>
      </p:sp>
      <p:sp>
        <p:nvSpPr>
          <p:cNvPr id="162" name="Google Shape;162;p2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Project Goals Review</a:t>
            </a:r>
            <a:endParaRPr/>
          </a:p>
        </p:txBody>
      </p:sp>
      <p:sp>
        <p:nvSpPr>
          <p:cNvPr id="168" name="Google Shape;168;p4"/>
          <p:cNvSpPr txBox="1"/>
          <p:nvPr>
            <p:ph idx="1" type="body"/>
          </p:nvPr>
        </p:nvSpPr>
        <p:spPr>
          <a:xfrm>
            <a:off x="838199" y="1447800"/>
            <a:ext cx="10515599" cy="4688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i="1" lang="en-US"/>
              <a:t>Our goal is to increase access to high quality tennis analysis. </a:t>
            </a:r>
            <a:endParaRPr i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i="1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Create a device that attaches to </a:t>
            </a:r>
            <a:r>
              <a:rPr i="1" lang="en-US"/>
              <a:t>any </a:t>
            </a:r>
            <a:r>
              <a:rPr lang="en-US"/>
              <a:t>tennis racquet that classifies and logs metrics including:</a:t>
            </a:r>
            <a:br>
              <a:rPr lang="en-US"/>
            </a:b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Swing Type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Swing speed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Ball impact location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Our device will classify and run analysis on-device and send data to our web app for visualization. </a:t>
            </a:r>
            <a:endParaRPr/>
          </a:p>
        </p:txBody>
      </p:sp>
      <p:sp>
        <p:nvSpPr>
          <p:cNvPr id="169" name="Google Shape;169;p4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/>
          <p:nvPr>
            <p:ph type="title"/>
          </p:nvPr>
        </p:nvSpPr>
        <p:spPr>
          <a:xfrm>
            <a:off x="838200" y="497207"/>
            <a:ext cx="10515600" cy="81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System Design Review</a:t>
            </a:r>
            <a:endParaRPr/>
          </a:p>
        </p:txBody>
      </p:sp>
      <p:sp>
        <p:nvSpPr>
          <p:cNvPr id="176" name="Google Shape;176;p6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7625" y="1579250"/>
            <a:ext cx="8816749" cy="323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4875" y="4013225"/>
            <a:ext cx="2764551" cy="21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d40be7f16_0_177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Physical Product Design</a:t>
            </a:r>
            <a:endParaRPr/>
          </a:p>
        </p:txBody>
      </p:sp>
      <p:sp>
        <p:nvSpPr>
          <p:cNvPr id="184" name="Google Shape;184;g11d40be7f16_0_177"/>
          <p:cNvSpPr txBox="1"/>
          <p:nvPr>
            <p:ph idx="1" type="body"/>
          </p:nvPr>
        </p:nvSpPr>
        <p:spPr>
          <a:xfrm>
            <a:off x="838199" y="1447800"/>
            <a:ext cx="10515600" cy="4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Hardware Stack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Arduino Nano 33 BLE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LiCB CR2032 3V Lithium Battery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Arduino Nano Data Logger Shield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Analog Devices 200g accelerometer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1.6kHz maximum sampling frequency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Laptop computer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Hardware Assembly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Protoboard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3D printed case designed to fit in Wilson Adult Tennis Racket</a:t>
            </a:r>
            <a:endParaRPr/>
          </a:p>
        </p:txBody>
      </p:sp>
      <p:sp>
        <p:nvSpPr>
          <p:cNvPr id="185" name="Google Shape;185;g11d40be7f16_0_177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186" name="Google Shape;186;g11d40be7f16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5049" y="1537950"/>
            <a:ext cx="2864424" cy="21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d40be7f16_0_188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Physical Product Design</a:t>
            </a:r>
            <a:endParaRPr/>
          </a:p>
        </p:txBody>
      </p:sp>
      <p:sp>
        <p:nvSpPr>
          <p:cNvPr id="192" name="Google Shape;192;g11d40be7f16_0_188"/>
          <p:cNvSpPr txBox="1"/>
          <p:nvPr>
            <p:ph idx="1" type="body"/>
          </p:nvPr>
        </p:nvSpPr>
        <p:spPr>
          <a:xfrm>
            <a:off x="838199" y="1447800"/>
            <a:ext cx="10515600" cy="4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Hardware Strategy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Record data for fixed time interval on Data Shield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Use software stack to detect and classify events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Bluetooth only used to send results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Past </a:t>
            </a:r>
            <a:r>
              <a:rPr lang="en-US"/>
              <a:t>reliability issues</a:t>
            </a:r>
            <a:r>
              <a:rPr lang="en-US"/>
              <a:t> found with bluetooth communications at distance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Computer must send an acknowledgment of receipt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Display results on web application</a:t>
            </a:r>
            <a:endParaRPr/>
          </a:p>
        </p:txBody>
      </p:sp>
      <p:sp>
        <p:nvSpPr>
          <p:cNvPr id="193" name="Google Shape;193;g11d40be7f16_0_188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194" name="Google Shape;194;g11d40be7f16_0_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4676" y="3283526"/>
            <a:ext cx="2743199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d432500fa_0_0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Software Design: Training </a:t>
            </a:r>
            <a:r>
              <a:rPr lang="en-US"/>
              <a:t>Data Collection</a:t>
            </a:r>
            <a:endParaRPr/>
          </a:p>
        </p:txBody>
      </p:sp>
      <p:sp>
        <p:nvSpPr>
          <p:cNvPr id="201" name="Google Shape;201;g11d432500fa_0_0"/>
          <p:cNvSpPr txBox="1"/>
          <p:nvPr>
            <p:ph idx="1" type="body"/>
          </p:nvPr>
        </p:nvSpPr>
        <p:spPr>
          <a:xfrm>
            <a:off x="838199" y="1447800"/>
            <a:ext cx="10515600" cy="468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US" sz="2300"/>
              <a:t>Data Collection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-US" sz="2300"/>
              <a:t>Various kinds of swings in real game-play</a:t>
            </a:r>
            <a:endParaRPr sz="2300"/>
          </a:p>
          <a:p>
            <a:pPr indent="-3746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romanLcPeriod"/>
            </a:pPr>
            <a:r>
              <a:rPr lang="en-US" sz="2300"/>
              <a:t>Multiple people with different skill levels</a:t>
            </a:r>
            <a:endParaRPr sz="2300"/>
          </a:p>
          <a:p>
            <a:pPr indent="-3746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romanLcPeriod"/>
            </a:pPr>
            <a:r>
              <a:rPr lang="en-US" sz="2300"/>
              <a:t>Perhaps have an additional class for Other/Bad form swings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-US" sz="2300"/>
              <a:t>Ground Truth of swing speeds</a:t>
            </a:r>
            <a:endParaRPr sz="2300"/>
          </a:p>
          <a:p>
            <a:pPr indent="-3746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romanLcPeriod"/>
            </a:pPr>
            <a:r>
              <a:rPr lang="en-US" sz="2300"/>
              <a:t>Baseball radar gun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-US" sz="2300"/>
              <a:t>Ground Truth of location of ball collision </a:t>
            </a:r>
            <a:endParaRPr sz="2300"/>
          </a:p>
          <a:p>
            <a:pPr indent="-3746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romanLcPeriod"/>
            </a:pPr>
            <a:r>
              <a:rPr lang="en-US" sz="2300"/>
              <a:t>Divide into 4 quadrants + center (sweet spot)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eriod"/>
            </a:pPr>
            <a:r>
              <a:rPr lang="en-US" sz="2300"/>
              <a:t>Metrics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-US" sz="2300"/>
              <a:t>3 acceleration axes and 3 gyroscope axes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-US" sz="2300"/>
              <a:t>2 scales: 16 G and 200 G</a:t>
            </a:r>
            <a:endParaRPr sz="2300"/>
          </a:p>
        </p:txBody>
      </p:sp>
      <p:sp>
        <p:nvSpPr>
          <p:cNvPr id="202" name="Google Shape;202;g11d432500fa_0_0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d40be7f16_0_158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On-Chip Software Architecture Design</a:t>
            </a:r>
            <a:endParaRPr/>
          </a:p>
        </p:txBody>
      </p:sp>
      <p:sp>
        <p:nvSpPr>
          <p:cNvPr id="208" name="Google Shape;208;g11d40be7f16_0_158"/>
          <p:cNvSpPr txBox="1"/>
          <p:nvPr>
            <p:ph idx="1" type="body"/>
          </p:nvPr>
        </p:nvSpPr>
        <p:spPr>
          <a:xfrm>
            <a:off x="838199" y="1447800"/>
            <a:ext cx="10515600" cy="4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Event detection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Sum of squares taken for X, Y, and Z acceleration values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Threshold detection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Data taken from a fixed time before threshold event</a:t>
            </a:r>
            <a:endParaRPr/>
          </a:p>
        </p:txBody>
      </p:sp>
      <p:sp>
        <p:nvSpPr>
          <p:cNvPr id="209" name="Google Shape;209;g11d40be7f16_0_158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10" name="Google Shape;210;g11d40be7f16_0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875" y="3091350"/>
            <a:ext cx="3993324" cy="29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1d40be7f16_0_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750" y="3064336"/>
            <a:ext cx="3993324" cy="301603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1d40be7f16_0_158"/>
          <p:cNvSpPr/>
          <p:nvPr/>
        </p:nvSpPr>
        <p:spPr>
          <a:xfrm>
            <a:off x="5459575" y="4303450"/>
            <a:ext cx="313800" cy="40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d40be7f16_0_167"/>
          <p:cNvSpPr txBox="1"/>
          <p:nvPr>
            <p:ph type="title"/>
          </p:nvPr>
        </p:nvSpPr>
        <p:spPr>
          <a:xfrm>
            <a:off x="838200" y="497207"/>
            <a:ext cx="1051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On-Chip Software Architecture Design</a:t>
            </a:r>
            <a:endParaRPr/>
          </a:p>
        </p:txBody>
      </p:sp>
      <p:sp>
        <p:nvSpPr>
          <p:cNvPr id="218" name="Google Shape;218;g11d40be7f16_0_167"/>
          <p:cNvSpPr txBox="1"/>
          <p:nvPr>
            <p:ph idx="1" type="body"/>
          </p:nvPr>
        </p:nvSpPr>
        <p:spPr>
          <a:xfrm>
            <a:off x="838199" y="1447800"/>
            <a:ext cx="10515600" cy="4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Swing Detection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2 Layer Neural Network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1st layer: 20 neurons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2nd layer: 15 neurons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Mean and STD of acceleration and gyroscopic sensors (3 axes each)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Prediction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Serve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Forehand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Backhand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Ground truth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User observation (swing type)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Radar gun (serve speed)</a:t>
            </a:r>
            <a:endParaRPr/>
          </a:p>
        </p:txBody>
      </p:sp>
      <p:sp>
        <p:nvSpPr>
          <p:cNvPr id="219" name="Google Shape;219;g11d40be7f16_0_167"/>
          <p:cNvSpPr txBox="1"/>
          <p:nvPr>
            <p:ph idx="2" type="body"/>
          </p:nvPr>
        </p:nvSpPr>
        <p:spPr>
          <a:xfrm>
            <a:off x="341051" y="0"/>
            <a:ext cx="2514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20" name="Google Shape;220;g11d40be7f16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213" y="3253825"/>
            <a:ext cx="5546925" cy="27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T EC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B21F"/>
      </a:accent1>
      <a:accent2>
        <a:srgbClr val="5B9BD5"/>
      </a:accent2>
      <a:accent3>
        <a:srgbClr val="2E3192"/>
      </a:accent3>
      <a:accent4>
        <a:srgbClr val="BF9000"/>
      </a:accent4>
      <a:accent5>
        <a:srgbClr val="1F3864"/>
      </a:accent5>
      <a:accent6>
        <a:srgbClr val="D8D8D8"/>
      </a:accent6>
      <a:hlink>
        <a:srgbClr val="2E75B5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2021-11-30T17:52:56Z</dcterms:created>
  <dc:creator>Menezes, Devaughn A</dc:creator>
</cp:coreProperties>
</file>